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3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16698" y="945594"/>
            <a:ext cx="614956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казенное учреждение социального обслуживания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Краснодарского края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реабилитационный центр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детей и подростков с ограниченными возможностями»</a:t>
            </a:r>
          </a:p>
          <a:p>
            <a:r>
              <a:rPr lang="ru-RU" sz="1400" dirty="0" smtClean="0"/>
              <a:t>    </a:t>
            </a:r>
          </a:p>
          <a:p>
            <a:endParaRPr lang="ru-RU" sz="1400" dirty="0"/>
          </a:p>
          <a:p>
            <a:pPr algn="ctr"/>
            <a:endParaRPr lang="ru-RU" sz="2400" b="1" dirty="0">
              <a:solidFill>
                <a:srgbClr val="C00000"/>
              </a:solidFill>
              <a:latin typeface="Century Schoolbook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Schoolbook" pitchFamily="18" charset="0"/>
              </a:rPr>
              <a:t>Презентация: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Schoolbook" pitchFamily="18" charset="0"/>
              </a:rPr>
              <a:t>«</a:t>
            </a:r>
            <a:r>
              <a:rPr lang="ru-RU" sz="2800" b="1" dirty="0" err="1" smtClean="0">
                <a:solidFill>
                  <a:srgbClr val="C00000"/>
                </a:solidFill>
                <a:latin typeface="Century Schoolbook" pitchFamily="18" charset="0"/>
              </a:rPr>
              <a:t>Сказкотерапия</a:t>
            </a:r>
            <a:r>
              <a:rPr lang="ru-RU" sz="2800" b="1" dirty="0" smtClean="0">
                <a:solidFill>
                  <a:srgbClr val="C00000"/>
                </a:solidFill>
                <a:latin typeface="Century Schoolbook" pitchFamily="18" charset="0"/>
              </a:rPr>
              <a:t>»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Century Schoolbook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Century Schoolbook" pitchFamily="18" charset="0"/>
            </a:endParaRPr>
          </a:p>
          <a:p>
            <a:pPr algn="ctr"/>
            <a:r>
              <a:rPr lang="ru-RU" sz="1600" dirty="0" smtClean="0">
                <a:latin typeface="Century Schoolbook" pitchFamily="18" charset="0"/>
              </a:rPr>
              <a:t>                                                                Подготовила:</a:t>
            </a:r>
          </a:p>
          <a:p>
            <a:pPr algn="ctr"/>
            <a:r>
              <a:rPr lang="ru-RU" sz="1600" dirty="0" smtClean="0">
                <a:latin typeface="Century Schoolbook" pitchFamily="18" charset="0"/>
              </a:rPr>
              <a:t>                                                              воспитатель</a:t>
            </a:r>
          </a:p>
          <a:p>
            <a:pPr algn="ctr"/>
            <a:r>
              <a:rPr lang="ru-RU" sz="1600" dirty="0" smtClean="0">
                <a:latin typeface="Century Schoolbook" pitchFamily="18" charset="0"/>
              </a:rPr>
              <a:t>                                                                 Хомякова Л.А.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Century Schoolbook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Century Schoolbook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pic>
        <p:nvPicPr>
          <p:cNvPr id="15" name="Рисунок 14" descr="http://gulkevichi-rc.ru/images/abou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2720"/>
            <a:ext cx="1872209" cy="1294071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5527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556792"/>
            <a:ext cx="49685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entury Schoolbook" pitchFamily="18" charset="0"/>
                <a:cs typeface="AngsanaUPC" pitchFamily="18" charset="-34"/>
              </a:rPr>
              <a:t>Сказкотерапия</a:t>
            </a:r>
            <a:r>
              <a:rPr lang="ru-RU" sz="2800" b="1" dirty="0">
                <a:latin typeface="Century Schoolbook" pitchFamily="18" charset="0"/>
                <a:cs typeface="AngsanaUPC" pitchFamily="18" charset="-34"/>
              </a:rPr>
              <a:t> - «лечение сказкой» </a:t>
            </a:r>
            <a:r>
              <a:rPr lang="ru-RU" sz="2800" b="1" dirty="0" smtClean="0">
                <a:latin typeface="Century Schoolbook" pitchFamily="18" charset="0"/>
                <a:cs typeface="AngsanaUPC" pitchFamily="18" charset="-34"/>
              </a:rPr>
              <a:t>.</a:t>
            </a:r>
          </a:p>
          <a:p>
            <a:r>
              <a:rPr lang="ru-RU" sz="2400" dirty="0" smtClean="0">
                <a:latin typeface="Century Schoolbook" pitchFamily="18" charset="0"/>
              </a:rPr>
              <a:t> </a:t>
            </a:r>
            <a:r>
              <a:rPr lang="ru-RU" sz="2400" dirty="0">
                <a:latin typeface="Century Schoolbook" pitchFamily="18" charset="0"/>
              </a:rPr>
              <a:t>Сказка – любимый детьми жанр, понятный и доступный их пониманию </a:t>
            </a:r>
            <a:endParaRPr lang="ru-RU" sz="2400" dirty="0" smtClean="0">
              <a:latin typeface="Century Schoolbook" pitchFamily="18" charset="0"/>
            </a:endParaRPr>
          </a:p>
          <a:p>
            <a:r>
              <a:rPr lang="ru-RU" sz="2400" dirty="0" smtClean="0">
                <a:latin typeface="Century Schoolbook" pitchFamily="18" charset="0"/>
              </a:rPr>
              <a:t>Сказки </a:t>
            </a:r>
            <a:r>
              <a:rPr lang="ru-RU" sz="2400" dirty="0">
                <a:latin typeface="Century Schoolbook" pitchFamily="18" charset="0"/>
              </a:rPr>
              <a:t>— это кладезь мудрости, советов, доброты и выходов из различных ситуаций.</a:t>
            </a:r>
            <a:endParaRPr lang="ru-RU" sz="24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6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1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930749"/>
            <a:ext cx="49685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>        Функции </a:t>
            </a:r>
            <a:r>
              <a:rPr lang="ru-RU" sz="2800" b="1" dirty="0">
                <a:latin typeface="Century Schoolbook" pitchFamily="18" charset="0"/>
              </a:rPr>
              <a:t>сказок: </a:t>
            </a:r>
            <a:endParaRPr lang="ru-RU" sz="2800" b="1" dirty="0" smtClean="0">
              <a:latin typeface="Century Schoolbook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Century Schoolbook" pitchFamily="18" charset="0"/>
              </a:rPr>
              <a:t>диагностическая </a:t>
            </a:r>
            <a:r>
              <a:rPr lang="ru-RU" sz="2400" dirty="0">
                <a:latin typeface="Century Schoolbook" pitchFamily="18" charset="0"/>
              </a:rPr>
              <a:t>( выявление </a:t>
            </a:r>
            <a:r>
              <a:rPr lang="ru-RU" sz="2400" dirty="0" smtClean="0">
                <a:latin typeface="Century Schoolbook" pitchFamily="18" charset="0"/>
              </a:rPr>
              <a:t>существующей </a:t>
            </a:r>
            <a:r>
              <a:rPr lang="ru-RU" sz="2400" dirty="0">
                <a:latin typeface="Century Schoolbook" pitchFamily="18" charset="0"/>
              </a:rPr>
              <a:t>проблемы ребенка) </a:t>
            </a:r>
            <a:endParaRPr lang="ru-RU" sz="2400" dirty="0" smtClean="0">
              <a:latin typeface="Century Schoolbook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Century Schoolbook" pitchFamily="18" charset="0"/>
              </a:rPr>
              <a:t>прогностическая </a:t>
            </a:r>
            <a:r>
              <a:rPr lang="ru-RU" sz="2400" dirty="0">
                <a:latin typeface="Century Schoolbook" pitchFamily="18" charset="0"/>
              </a:rPr>
              <a:t>(выявление ранних детских </a:t>
            </a:r>
            <a:r>
              <a:rPr lang="ru-RU" sz="2400" dirty="0" smtClean="0">
                <a:latin typeface="Century Schoolbook" pitchFamily="18" charset="0"/>
              </a:rPr>
              <a:t>переживаний)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Century Schoolbook" pitchFamily="18" charset="0"/>
              </a:rPr>
              <a:t>терапевтическая </a:t>
            </a:r>
            <a:r>
              <a:rPr lang="ru-RU" sz="2400" dirty="0">
                <a:latin typeface="Century Schoolbook" pitchFamily="18" charset="0"/>
              </a:rPr>
              <a:t>(коррекционная) </a:t>
            </a:r>
            <a:endParaRPr lang="ru-RU" sz="2400" dirty="0" smtClean="0">
              <a:latin typeface="Century Schoolbook" pitchFamily="18" charset="0"/>
            </a:endParaRPr>
          </a:p>
          <a:p>
            <a:r>
              <a:rPr lang="ru-RU" sz="2400" dirty="0" smtClean="0">
                <a:latin typeface="Century Schoolbook" pitchFamily="18" charset="0"/>
              </a:rPr>
              <a:t>    (ребенку </a:t>
            </a:r>
            <a:r>
              <a:rPr lang="ru-RU" sz="2400" dirty="0">
                <a:latin typeface="Century Schoolbook" pitchFamily="18" charset="0"/>
              </a:rPr>
              <a:t>предлагается </a:t>
            </a:r>
            <a:r>
              <a:rPr lang="ru-RU" sz="2400" dirty="0" smtClean="0">
                <a:latin typeface="Century Schoolbook" pitchFamily="18" charset="0"/>
              </a:rPr>
              <a:t>  </a:t>
            </a:r>
          </a:p>
          <a:p>
            <a:r>
              <a:rPr lang="ru-RU" sz="2400" dirty="0" smtClean="0">
                <a:latin typeface="Century Schoolbook" pitchFamily="18" charset="0"/>
              </a:rPr>
              <a:t>    положительный </a:t>
            </a:r>
            <a:r>
              <a:rPr lang="ru-RU" sz="2400" dirty="0">
                <a:latin typeface="Century Schoolbook" pitchFamily="18" charset="0"/>
              </a:rPr>
              <a:t>пример </a:t>
            </a:r>
            <a:r>
              <a:rPr lang="ru-RU" sz="2400" dirty="0" smtClean="0">
                <a:latin typeface="Century Schoolbook" pitchFamily="18" charset="0"/>
              </a:rPr>
              <a:t> </a:t>
            </a:r>
          </a:p>
          <a:p>
            <a:r>
              <a:rPr lang="ru-RU" sz="2400" dirty="0" smtClean="0">
                <a:latin typeface="Century Schoolbook" pitchFamily="18" charset="0"/>
              </a:rPr>
              <a:t>    поведения</a:t>
            </a:r>
            <a:r>
              <a:rPr lang="ru-RU" sz="2400" dirty="0">
                <a:latin typeface="Century Schoolbook" pitchFamily="18" charset="0"/>
              </a:rPr>
              <a:t>)</a:t>
            </a:r>
            <a:endParaRPr lang="ru-RU" sz="24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4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76672"/>
            <a:ext cx="64087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entury Schoolbook" pitchFamily="18" charset="0"/>
              </a:rPr>
              <a:t>Виды </a:t>
            </a:r>
            <a:r>
              <a:rPr lang="ru-RU" sz="2800" b="1" dirty="0" smtClean="0">
                <a:latin typeface="Century Schoolbook" pitchFamily="18" charset="0"/>
              </a:rPr>
              <a:t>сказок </a:t>
            </a:r>
          </a:p>
          <a:p>
            <a:r>
              <a:rPr lang="ru-RU" sz="2400" dirty="0" smtClean="0">
                <a:latin typeface="Century Schoolbook" pitchFamily="18" charset="0"/>
              </a:rPr>
              <a:t>По задаче:</a:t>
            </a:r>
          </a:p>
          <a:p>
            <a:r>
              <a:rPr lang="ru-RU" sz="2000" dirty="0" smtClean="0">
                <a:latin typeface="Century Schoolbook" pitchFamily="18" charset="0"/>
              </a:rPr>
              <a:t>- дидактические (в форме учебного задания, также  учебные задания и инструкции); </a:t>
            </a:r>
          </a:p>
          <a:p>
            <a:r>
              <a:rPr lang="ru-RU" sz="2000" dirty="0" smtClean="0">
                <a:latin typeface="Century Schoolbook" pitchFamily="18" charset="0"/>
              </a:rPr>
              <a:t>- медитативные </a:t>
            </a:r>
            <a:r>
              <a:rPr lang="ru-RU" sz="2000" dirty="0">
                <a:latin typeface="Century Schoolbook" pitchFamily="18" charset="0"/>
              </a:rPr>
              <a:t>(для </a:t>
            </a:r>
            <a:r>
              <a:rPr lang="ru-RU" sz="2000" dirty="0" smtClean="0">
                <a:latin typeface="Century Schoolbook" pitchFamily="18" charset="0"/>
              </a:rPr>
              <a:t>снятия психоэмоционального </a:t>
            </a:r>
            <a:r>
              <a:rPr lang="ru-RU" sz="2000" dirty="0">
                <a:latin typeface="Century Schoolbook" pitchFamily="18" charset="0"/>
              </a:rPr>
              <a:t>напряжения). Похожи на </a:t>
            </a:r>
            <a:r>
              <a:rPr lang="ru-RU" sz="2000" dirty="0" smtClean="0">
                <a:latin typeface="Century Schoolbook" pitchFamily="18" charset="0"/>
              </a:rPr>
              <a:t>путешествие; </a:t>
            </a:r>
          </a:p>
          <a:p>
            <a:r>
              <a:rPr lang="ru-RU" sz="2000" dirty="0" smtClean="0">
                <a:latin typeface="Century Schoolbook" pitchFamily="18" charset="0"/>
              </a:rPr>
              <a:t>- психотерапевтические </a:t>
            </a:r>
            <a:r>
              <a:rPr lang="ru-RU" sz="2000" dirty="0">
                <a:latin typeface="Century Schoolbook" pitchFamily="18" charset="0"/>
              </a:rPr>
              <a:t>(для лечения души, с образом главного героя “Я”, доброго </a:t>
            </a:r>
            <a:r>
              <a:rPr lang="ru-RU" sz="2000" dirty="0" smtClean="0">
                <a:latin typeface="Century Schoolbook" pitchFamily="18" charset="0"/>
              </a:rPr>
              <a:t>волшебника); </a:t>
            </a:r>
          </a:p>
          <a:p>
            <a:r>
              <a:rPr lang="ru-RU" sz="2000" dirty="0" smtClean="0">
                <a:latin typeface="Century Schoolbook" pitchFamily="18" charset="0"/>
              </a:rPr>
              <a:t>- </a:t>
            </a:r>
            <a:r>
              <a:rPr lang="ru-RU" sz="2000" dirty="0" err="1" smtClean="0">
                <a:latin typeface="Century Schoolbook" pitchFamily="18" charset="0"/>
              </a:rPr>
              <a:t>психокоррекционные</a:t>
            </a:r>
            <a:r>
              <a:rPr lang="ru-RU" sz="2000" dirty="0" smtClean="0">
                <a:latin typeface="Century Schoolbook" pitchFamily="18" charset="0"/>
              </a:rPr>
              <a:t> </a:t>
            </a:r>
            <a:r>
              <a:rPr lang="ru-RU" sz="2000" dirty="0">
                <a:latin typeface="Century Schoolbook" pitchFamily="18" charset="0"/>
              </a:rPr>
              <a:t>(для мягкого влияния на поведение </a:t>
            </a:r>
            <a:r>
              <a:rPr lang="ru-RU" sz="2000" dirty="0" smtClean="0">
                <a:latin typeface="Century Schoolbook" pitchFamily="18" charset="0"/>
              </a:rPr>
              <a:t>ребенка); </a:t>
            </a:r>
          </a:p>
          <a:p>
            <a:r>
              <a:rPr lang="ru-RU" sz="2000" dirty="0" smtClean="0">
                <a:latin typeface="Century Schoolbook" pitchFamily="18" charset="0"/>
              </a:rPr>
              <a:t>- художественные </a:t>
            </a:r>
            <a:r>
              <a:rPr lang="ru-RU" sz="2000" dirty="0">
                <a:latin typeface="Century Schoolbook" pitchFamily="18" charset="0"/>
              </a:rPr>
              <a:t>(знакомство ребенка с эстетическими принципами, традициями человечества</a:t>
            </a:r>
            <a:r>
              <a:rPr lang="ru-RU" sz="2000" dirty="0" smtClean="0">
                <a:latin typeface="Century Schoolbook" pitchFamily="18" charset="0"/>
              </a:rPr>
              <a:t>). </a:t>
            </a:r>
          </a:p>
          <a:p>
            <a:r>
              <a:rPr lang="ru-RU" sz="2000" dirty="0" smtClean="0">
                <a:latin typeface="Century Schoolbook" pitchFamily="18" charset="0"/>
              </a:rPr>
              <a:t>- диагностические </a:t>
            </a:r>
            <a:r>
              <a:rPr lang="ru-RU" sz="2000" dirty="0">
                <a:latin typeface="Century Schoolbook" pitchFamily="18" charset="0"/>
              </a:rPr>
              <a:t>(герой является прообразом самого ребенка, каким бы он хотел быть</a:t>
            </a:r>
            <a:r>
              <a:rPr lang="ru-RU" sz="2000" dirty="0" smtClean="0">
                <a:latin typeface="Century Schoolbook" pitchFamily="18" charset="0"/>
              </a:rPr>
              <a:t>).</a:t>
            </a:r>
            <a:endParaRPr lang="ru-RU" sz="20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908720"/>
            <a:ext cx="56886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entury Schoolbook" pitchFamily="18" charset="0"/>
              </a:rPr>
              <a:t>Виды </a:t>
            </a:r>
            <a:r>
              <a:rPr lang="ru-RU" sz="2800" b="1" dirty="0" smtClean="0">
                <a:latin typeface="Century Schoolbook" pitchFamily="18" charset="0"/>
              </a:rPr>
              <a:t>сказок </a:t>
            </a:r>
          </a:p>
          <a:p>
            <a:r>
              <a:rPr lang="ru-RU" sz="2400" dirty="0" smtClean="0">
                <a:latin typeface="Century Schoolbook" pitchFamily="18" charset="0"/>
              </a:rPr>
              <a:t>   По </a:t>
            </a:r>
            <a:r>
              <a:rPr lang="ru-RU" sz="2400" dirty="0">
                <a:latin typeface="Century Schoolbook" pitchFamily="18" charset="0"/>
              </a:rPr>
              <a:t>содержанию: </a:t>
            </a:r>
            <a:endParaRPr lang="ru-RU" sz="2400" dirty="0" smtClean="0">
              <a:latin typeface="Century Schoolbook" pitchFamily="18" charset="0"/>
            </a:endParaRPr>
          </a:p>
          <a:p>
            <a:r>
              <a:rPr lang="ru-RU" sz="2000" dirty="0" smtClean="0">
                <a:latin typeface="Century Schoolbook" pitchFamily="18" charset="0"/>
              </a:rPr>
              <a:t>- народные </a:t>
            </a:r>
            <a:r>
              <a:rPr lang="ru-RU" sz="2000" dirty="0">
                <a:latin typeface="Century Schoolbook" pitchFamily="18" charset="0"/>
              </a:rPr>
              <a:t>(с идеями добра и зла, мира, </a:t>
            </a:r>
            <a:r>
              <a:rPr lang="ru-RU" sz="2000" dirty="0" smtClean="0">
                <a:latin typeface="Century Schoolbook" pitchFamily="18" charset="0"/>
              </a:rPr>
              <a:t> </a:t>
            </a:r>
          </a:p>
          <a:p>
            <a:r>
              <a:rPr lang="ru-RU" sz="2000" dirty="0" smtClean="0">
                <a:latin typeface="Century Schoolbook" pitchFamily="18" charset="0"/>
              </a:rPr>
              <a:t>  терпения</a:t>
            </a:r>
            <a:r>
              <a:rPr lang="ru-RU" sz="2000" dirty="0">
                <a:latin typeface="Century Schoolbook" pitchFamily="18" charset="0"/>
              </a:rPr>
              <a:t>, стремления к лучшему</a:t>
            </a:r>
            <a:r>
              <a:rPr lang="ru-RU" sz="2000" dirty="0" smtClean="0">
                <a:latin typeface="Century Schoolbook" pitchFamily="18" charset="0"/>
              </a:rPr>
              <a:t>); </a:t>
            </a:r>
          </a:p>
          <a:p>
            <a:r>
              <a:rPr lang="ru-RU" sz="2000" dirty="0" smtClean="0">
                <a:latin typeface="Century Schoolbook" pitchFamily="18" charset="0"/>
              </a:rPr>
              <a:t>- сказки </a:t>
            </a:r>
            <a:r>
              <a:rPr lang="ru-RU" sz="2000" dirty="0">
                <a:latin typeface="Century Schoolbook" pitchFamily="18" charset="0"/>
              </a:rPr>
              <a:t>о животных ( </a:t>
            </a:r>
            <a:r>
              <a:rPr lang="ru-RU" sz="2000" dirty="0" smtClean="0">
                <a:latin typeface="Century Schoolbook" pitchFamily="18" charset="0"/>
              </a:rPr>
              <a:t>дети </a:t>
            </a:r>
            <a:r>
              <a:rPr lang="ru-RU" sz="2000" dirty="0">
                <a:latin typeface="Century Schoolbook" pitchFamily="18" charset="0"/>
              </a:rPr>
              <a:t>до 5 лет </a:t>
            </a:r>
            <a:endParaRPr lang="ru-RU" sz="2000" dirty="0" smtClean="0">
              <a:latin typeface="Century Schoolbook" pitchFamily="18" charset="0"/>
            </a:endParaRPr>
          </a:p>
          <a:p>
            <a:r>
              <a:rPr lang="ru-RU" sz="2000" dirty="0" smtClean="0">
                <a:latin typeface="Century Schoolbook" pitchFamily="18" charset="0"/>
              </a:rPr>
              <a:t>  идентифицируют </a:t>
            </a:r>
            <a:r>
              <a:rPr lang="ru-RU" sz="2000" dirty="0">
                <a:latin typeface="Century Schoolbook" pitchFamily="18" charset="0"/>
              </a:rPr>
              <a:t>себя с животными и </a:t>
            </a:r>
            <a:r>
              <a:rPr lang="ru-RU" sz="2000" dirty="0" smtClean="0">
                <a:latin typeface="Century Schoolbook" pitchFamily="18" charset="0"/>
              </a:rPr>
              <a:t> </a:t>
            </a:r>
          </a:p>
          <a:p>
            <a:r>
              <a:rPr lang="ru-RU" sz="2000" dirty="0" smtClean="0">
                <a:latin typeface="Century Schoolbook" pitchFamily="18" charset="0"/>
              </a:rPr>
              <a:t>  стараются </a:t>
            </a:r>
            <a:r>
              <a:rPr lang="ru-RU" sz="2000" dirty="0">
                <a:latin typeface="Century Schoolbook" pitchFamily="18" charset="0"/>
              </a:rPr>
              <a:t>быть похожими на </a:t>
            </a:r>
            <a:r>
              <a:rPr lang="ru-RU" sz="2000" dirty="0" smtClean="0">
                <a:latin typeface="Century Schoolbook" pitchFamily="18" charset="0"/>
              </a:rPr>
              <a:t>них); </a:t>
            </a:r>
          </a:p>
          <a:p>
            <a:r>
              <a:rPr lang="ru-RU" sz="2000" dirty="0" smtClean="0">
                <a:latin typeface="Century Schoolbook" pitchFamily="18" charset="0"/>
              </a:rPr>
              <a:t>- бытовые </a:t>
            </a:r>
            <a:r>
              <a:rPr lang="ru-RU" sz="2000" dirty="0">
                <a:latin typeface="Century Schoolbook" pitchFamily="18" charset="0"/>
              </a:rPr>
              <a:t>сказки (рассказывают о </a:t>
            </a:r>
            <a:r>
              <a:rPr lang="ru-RU" sz="2000" dirty="0" smtClean="0">
                <a:latin typeface="Century Schoolbook" pitchFamily="18" charset="0"/>
              </a:rPr>
              <a:t>  </a:t>
            </a:r>
          </a:p>
          <a:p>
            <a:r>
              <a:rPr lang="ru-RU" sz="2000" dirty="0" smtClean="0">
                <a:latin typeface="Century Schoolbook" pitchFamily="18" charset="0"/>
              </a:rPr>
              <a:t>  превратностях </a:t>
            </a:r>
            <a:r>
              <a:rPr lang="ru-RU" sz="2000" dirty="0">
                <a:latin typeface="Century Schoolbook" pitchFamily="18" charset="0"/>
              </a:rPr>
              <a:t>семейной жизни, </a:t>
            </a:r>
            <a:endParaRPr lang="ru-RU" sz="2000" dirty="0" smtClean="0">
              <a:latin typeface="Century Schoolbook" pitchFamily="18" charset="0"/>
            </a:endParaRPr>
          </a:p>
          <a:p>
            <a:r>
              <a:rPr lang="ru-RU" sz="2000" dirty="0">
                <a:latin typeface="Century Schoolbook" pitchFamily="18" charset="0"/>
              </a:rPr>
              <a:t> </a:t>
            </a:r>
            <a:r>
              <a:rPr lang="ru-RU" sz="2000" dirty="0" smtClean="0">
                <a:latin typeface="Century Schoolbook" pitchFamily="18" charset="0"/>
              </a:rPr>
              <a:t> показывают </a:t>
            </a:r>
            <a:r>
              <a:rPr lang="ru-RU" sz="2000" dirty="0">
                <a:latin typeface="Century Schoolbook" pitchFamily="18" charset="0"/>
              </a:rPr>
              <a:t>способы разрешения </a:t>
            </a:r>
            <a:r>
              <a:rPr lang="ru-RU" sz="2000" dirty="0" smtClean="0">
                <a:latin typeface="Century Schoolbook" pitchFamily="18" charset="0"/>
              </a:rPr>
              <a:t> </a:t>
            </a:r>
          </a:p>
          <a:p>
            <a:r>
              <a:rPr lang="ru-RU" sz="2000" dirty="0" smtClean="0">
                <a:latin typeface="Century Schoolbook" pitchFamily="18" charset="0"/>
              </a:rPr>
              <a:t>  конфликтных ситуаций);   </a:t>
            </a:r>
          </a:p>
          <a:p>
            <a:r>
              <a:rPr lang="ru-RU" sz="2000" dirty="0" smtClean="0">
                <a:latin typeface="Century Schoolbook" pitchFamily="18" charset="0"/>
              </a:rPr>
              <a:t>- волшебные </a:t>
            </a:r>
            <a:r>
              <a:rPr lang="ru-RU" sz="2000" dirty="0">
                <a:latin typeface="Century Schoolbook" pitchFamily="18" charset="0"/>
              </a:rPr>
              <a:t>сказки (дети 5- 7 лет начинают </a:t>
            </a:r>
            <a:r>
              <a:rPr lang="ru-RU" sz="2000" dirty="0" smtClean="0">
                <a:latin typeface="Century Schoolbook" pitchFamily="18" charset="0"/>
              </a:rPr>
              <a:t> </a:t>
            </a:r>
          </a:p>
          <a:p>
            <a:r>
              <a:rPr lang="ru-RU" sz="2000" dirty="0" smtClean="0">
                <a:latin typeface="Century Schoolbook" pitchFamily="18" charset="0"/>
              </a:rPr>
              <a:t>  интересоваться человеческими  </a:t>
            </a:r>
          </a:p>
          <a:p>
            <a:r>
              <a:rPr lang="ru-RU" sz="2000" dirty="0" smtClean="0">
                <a:latin typeface="Century Schoolbook" pitchFamily="18" charset="0"/>
              </a:rPr>
              <a:t>  взаимоотношениями)</a:t>
            </a:r>
            <a:endParaRPr lang="ru-RU" sz="20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7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767376/2c586b33-5410-4ca5-9f59-dbe6a6b0d48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1052736"/>
            <a:ext cx="35283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Schoolbook" pitchFamily="18" charset="0"/>
              </a:rPr>
              <a:t>Формы работы в </a:t>
            </a:r>
            <a:r>
              <a:rPr lang="ru-RU" sz="2800" b="1" dirty="0" err="1">
                <a:latin typeface="Century Schoolbook" pitchFamily="18" charset="0"/>
              </a:rPr>
              <a:t>сказкотерапии</a:t>
            </a:r>
            <a:r>
              <a:rPr lang="ru-RU" sz="2800" b="1" dirty="0">
                <a:latin typeface="Century Schoolbook" pitchFamily="18" charset="0"/>
              </a:rPr>
              <a:t>: </a:t>
            </a:r>
            <a:endParaRPr lang="ru-RU" sz="2800" b="1" dirty="0" smtClean="0">
              <a:latin typeface="Century Schoolbook" pitchFamily="18" charset="0"/>
            </a:endParaRPr>
          </a:p>
          <a:p>
            <a:endParaRPr lang="ru-RU" sz="2800" dirty="0">
              <a:latin typeface="Century Schoolbook" pitchFamily="18" charset="0"/>
            </a:endParaRPr>
          </a:p>
          <a:p>
            <a:r>
              <a:rPr lang="ru-RU" sz="2000" dirty="0" smtClean="0">
                <a:latin typeface="Century Schoolbook" pitchFamily="18" charset="0"/>
              </a:rPr>
              <a:t>- Рассказывание </a:t>
            </a:r>
            <a:r>
              <a:rPr lang="ru-RU" sz="2000" dirty="0">
                <a:latin typeface="Century Schoolbook" pitchFamily="18" charset="0"/>
              </a:rPr>
              <a:t>сказок </a:t>
            </a:r>
            <a:endParaRPr lang="ru-RU" sz="2000" dirty="0">
              <a:latin typeface="Century Schoolbook" pitchFamily="18" charset="0"/>
            </a:endParaRPr>
          </a:p>
          <a:p>
            <a:r>
              <a:rPr lang="ru-RU" sz="2000" dirty="0" smtClean="0">
                <a:latin typeface="Century Schoolbook" pitchFamily="18" charset="0"/>
              </a:rPr>
              <a:t>- Сочинение </a:t>
            </a:r>
            <a:r>
              <a:rPr lang="ru-RU" sz="2000" dirty="0">
                <a:latin typeface="Century Schoolbook" pitchFamily="18" charset="0"/>
              </a:rPr>
              <a:t>сказок </a:t>
            </a:r>
            <a:endParaRPr lang="ru-RU" sz="2000" dirty="0">
              <a:latin typeface="Century Schoolbook" pitchFamily="18" charset="0"/>
            </a:endParaRPr>
          </a:p>
          <a:p>
            <a:r>
              <a:rPr lang="ru-RU" sz="2000" dirty="0" smtClean="0">
                <a:latin typeface="Century Schoolbook" pitchFamily="18" charset="0"/>
              </a:rPr>
              <a:t>- Постановка  </a:t>
            </a:r>
          </a:p>
          <a:p>
            <a:r>
              <a:rPr lang="ru-RU" sz="2000" dirty="0" smtClean="0">
                <a:latin typeface="Century Schoolbook" pitchFamily="18" charset="0"/>
              </a:rPr>
              <a:t>  (</a:t>
            </a:r>
            <a:r>
              <a:rPr lang="ru-RU" sz="2000" dirty="0">
                <a:latin typeface="Century Schoolbook" pitchFamily="18" charset="0"/>
              </a:rPr>
              <a:t>разыгрывание) сказки </a:t>
            </a:r>
            <a:endParaRPr lang="ru-RU" sz="2000" dirty="0" smtClean="0">
              <a:latin typeface="Century Schoolbook" pitchFamily="18" charset="0"/>
            </a:endParaRPr>
          </a:p>
          <a:p>
            <a:r>
              <a:rPr lang="ru-RU" sz="2000" dirty="0" smtClean="0">
                <a:latin typeface="Century Schoolbook" pitchFamily="18" charset="0"/>
              </a:rPr>
              <a:t>- Сказочная имидж- </a:t>
            </a:r>
          </a:p>
          <a:p>
            <a:r>
              <a:rPr lang="ru-RU" sz="2000" dirty="0" smtClean="0">
                <a:latin typeface="Century Schoolbook" pitchFamily="18" charset="0"/>
              </a:rPr>
              <a:t>  терапия </a:t>
            </a:r>
          </a:p>
          <a:p>
            <a:r>
              <a:rPr lang="ru-RU" sz="2000" dirty="0" smtClean="0">
                <a:latin typeface="Century Schoolbook" pitchFamily="18" charset="0"/>
              </a:rPr>
              <a:t>- Сказочное </a:t>
            </a:r>
            <a:r>
              <a:rPr lang="ru-RU" sz="2000" dirty="0">
                <a:latin typeface="Century Schoolbook" pitchFamily="18" charset="0"/>
              </a:rPr>
              <a:t>рисование </a:t>
            </a:r>
            <a:endParaRPr lang="ru-RU" sz="2000" dirty="0" smtClean="0">
              <a:latin typeface="Century Schoolbook" pitchFamily="18" charset="0"/>
            </a:endParaRPr>
          </a:p>
          <a:p>
            <a:r>
              <a:rPr lang="ru-RU" sz="2000" dirty="0" smtClean="0">
                <a:latin typeface="Century Schoolbook" pitchFamily="18" charset="0"/>
              </a:rPr>
              <a:t>- Медитации </a:t>
            </a:r>
            <a:r>
              <a:rPr lang="ru-RU" sz="2000" dirty="0">
                <a:latin typeface="Century Schoolbook" pitchFamily="18" charset="0"/>
              </a:rPr>
              <a:t>на сказку</a:t>
            </a:r>
            <a:endParaRPr lang="ru-RU" sz="20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7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1767376/2c586b33-5410-4ca5-9f59-dbe6a6b0d48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980728"/>
            <a:ext cx="42484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entury Schoolbook" pitchFamily="18" charset="0"/>
              </a:rPr>
              <a:t>Решение дополнительных </a:t>
            </a:r>
            <a:r>
              <a:rPr lang="ru-RU" sz="2800" b="1" dirty="0" smtClean="0">
                <a:latin typeface="Century Schoolbook" pitchFamily="18" charset="0"/>
              </a:rPr>
              <a:t>задач: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Century Schoolbook" pitchFamily="18" charset="0"/>
              </a:rPr>
              <a:t>отработка </a:t>
            </a:r>
            <a:r>
              <a:rPr lang="ru-RU" sz="2000" dirty="0">
                <a:latin typeface="Century Schoolbook" pitchFamily="18" charset="0"/>
              </a:rPr>
              <a:t>произвольного </a:t>
            </a:r>
            <a:r>
              <a:rPr lang="ru-RU" sz="2000" dirty="0" smtClean="0">
                <a:latin typeface="Century Schoolbook" pitchFamily="18" charset="0"/>
              </a:rPr>
              <a:t>внимания;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Century Schoolbook" pitchFamily="18" charset="0"/>
              </a:rPr>
              <a:t>сплочение </a:t>
            </a:r>
            <a:r>
              <a:rPr lang="ru-RU" sz="2000" dirty="0">
                <a:latin typeface="Century Schoolbook" pitchFamily="18" charset="0"/>
              </a:rPr>
              <a:t>группы, </a:t>
            </a:r>
            <a:r>
              <a:rPr lang="ru-RU" sz="2000" dirty="0" smtClean="0">
                <a:latin typeface="Century Schoolbook" pitchFamily="18" charset="0"/>
              </a:rPr>
              <a:t>развитие </a:t>
            </a:r>
            <a:r>
              <a:rPr lang="ru-RU" sz="2000" dirty="0">
                <a:latin typeface="Century Schoolbook" pitchFamily="18" charset="0"/>
              </a:rPr>
              <a:t>чувства взаимопомощи и </a:t>
            </a:r>
            <a:r>
              <a:rPr lang="ru-RU" sz="2000" dirty="0" smtClean="0">
                <a:latin typeface="Century Schoolbook" pitchFamily="18" charset="0"/>
              </a:rPr>
              <a:t>поддержки;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Century Schoolbook" pitchFamily="18" charset="0"/>
              </a:rPr>
              <a:t>развитие памяти</a:t>
            </a:r>
            <a:r>
              <a:rPr lang="ru-RU" sz="2000" dirty="0">
                <a:latin typeface="Century Schoolbook" pitchFamily="18" charset="0"/>
              </a:rPr>
              <a:t>;</a:t>
            </a:r>
            <a:endParaRPr lang="ru-RU" sz="2000" dirty="0" smtClean="0">
              <a:latin typeface="Century Schoolbook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Century Schoolbook" pitchFamily="18" charset="0"/>
              </a:rPr>
              <a:t>расширение </a:t>
            </a:r>
            <a:r>
              <a:rPr lang="ru-RU" sz="2000" dirty="0">
                <a:latin typeface="Century Schoolbook" pitchFamily="18" charset="0"/>
              </a:rPr>
              <a:t>эмоционально-поведенческих реакций работа с детьми, имеющими речевые </a:t>
            </a:r>
            <a:r>
              <a:rPr lang="ru-RU" sz="2000" dirty="0" smtClean="0">
                <a:latin typeface="Century Schoolbook" pitchFamily="18" charset="0"/>
              </a:rPr>
              <a:t>нарушения.</a:t>
            </a:r>
            <a:r>
              <a:rPr lang="ru-RU" sz="2000" dirty="0">
                <a:latin typeface="Century Schoolbook" pitchFamily="18" charset="0"/>
              </a:rPr>
              <a:t> </a:t>
            </a:r>
            <a:endParaRPr lang="ru-RU" sz="20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1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767376/2c586b33-5410-4ca5-9f59-dbe6a6b0d48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-23696"/>
            <a:ext cx="9144000" cy="6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230449"/>
            <a:ext cx="381642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Century Schoolbook" pitchFamily="18" charset="0"/>
              </a:rPr>
              <a:t>Сказкотерапия</a:t>
            </a:r>
            <a:r>
              <a:rPr lang="ru-RU" sz="2800" b="1" dirty="0" smtClean="0">
                <a:latin typeface="Century Schoolbook" pitchFamily="18" charset="0"/>
              </a:rPr>
              <a:t>:</a:t>
            </a:r>
            <a:r>
              <a:rPr lang="ru-RU" b="1" dirty="0" smtClean="0">
                <a:latin typeface="Century Schoolbook" pitchFamily="18" charset="0"/>
              </a:rPr>
              <a:t> </a:t>
            </a:r>
          </a:p>
          <a:p>
            <a:r>
              <a:rPr lang="ru-RU" sz="2000" dirty="0" smtClean="0">
                <a:latin typeface="Century Schoolbook" pitchFamily="18" charset="0"/>
              </a:rPr>
              <a:t>- легкость </a:t>
            </a:r>
            <a:r>
              <a:rPr lang="ru-RU" sz="2000" dirty="0">
                <a:latin typeface="Century Schoolbook" pitchFamily="18" charset="0"/>
              </a:rPr>
              <a:t>восприятия </a:t>
            </a:r>
            <a:r>
              <a:rPr lang="ru-RU" sz="2000" dirty="0" smtClean="0">
                <a:latin typeface="Century Schoolbook" pitchFamily="18" charset="0"/>
              </a:rPr>
              <a:t>  «</a:t>
            </a:r>
            <a:r>
              <a:rPr lang="ru-RU" sz="2000" dirty="0">
                <a:latin typeface="Century Schoolbook" pitchFamily="18" charset="0"/>
              </a:rPr>
              <a:t>сказочных законов» - норм и правил </a:t>
            </a:r>
            <a:r>
              <a:rPr lang="ru-RU" sz="2000" dirty="0" smtClean="0">
                <a:latin typeface="Century Schoolbook" pitchFamily="18" charset="0"/>
              </a:rPr>
              <a:t>поведения; </a:t>
            </a:r>
            <a:endParaRPr lang="ru-RU" sz="2000" dirty="0">
              <a:latin typeface="Century Schoolbook" pitchFamily="18" charset="0"/>
            </a:endParaRPr>
          </a:p>
          <a:p>
            <a:r>
              <a:rPr lang="ru-RU" sz="2000" dirty="0" smtClean="0">
                <a:latin typeface="Century Schoolbook" pitchFamily="18" charset="0"/>
              </a:rPr>
              <a:t>- возможность </a:t>
            </a:r>
            <a:r>
              <a:rPr lang="ru-RU" sz="2000" dirty="0">
                <a:latin typeface="Century Schoolbook" pitchFamily="18" charset="0"/>
              </a:rPr>
              <a:t>ненавязчиво слушать других и выражать свои </a:t>
            </a:r>
            <a:r>
              <a:rPr lang="ru-RU" sz="2000" dirty="0" smtClean="0">
                <a:latin typeface="Century Schoolbook" pitchFamily="18" charset="0"/>
              </a:rPr>
              <a:t>мысли; </a:t>
            </a:r>
          </a:p>
          <a:p>
            <a:r>
              <a:rPr lang="ru-RU" sz="2000" dirty="0" smtClean="0">
                <a:latin typeface="Century Schoolbook" pitchFamily="18" charset="0"/>
              </a:rPr>
              <a:t>- включение </a:t>
            </a:r>
            <a:r>
              <a:rPr lang="ru-RU" sz="2000" dirty="0">
                <a:latin typeface="Century Schoolbook" pitchFamily="18" charset="0"/>
              </a:rPr>
              <a:t>всех компонентов здоровья детей</a:t>
            </a:r>
            <a:endParaRPr lang="ru-RU" sz="20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0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1767376/2c586b33-5410-4ca5-9f59-dbe6a6b0d48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4" y="0"/>
            <a:ext cx="9172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2060848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entury Schoolbook" pitchFamily="18" charset="0"/>
              </a:rPr>
              <a:t>Счастливого сказочного путешествия!</a:t>
            </a:r>
            <a:endParaRPr lang="ru-RU" sz="3600" b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02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361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Device</dc:creator>
  <cp:lastModifiedBy>Device</cp:lastModifiedBy>
  <cp:revision>9</cp:revision>
  <dcterms:created xsi:type="dcterms:W3CDTF">2020-08-18T12:09:30Z</dcterms:created>
  <dcterms:modified xsi:type="dcterms:W3CDTF">2020-08-18T14:09:22Z</dcterms:modified>
</cp:coreProperties>
</file>